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5"/>
  </p:notesMasterIdLst>
  <p:handoutMasterIdLst>
    <p:handoutMasterId r:id="rId6"/>
  </p:handoutMasterIdLst>
  <p:sldIdLst>
    <p:sldId id="258" r:id="rId2"/>
    <p:sldId id="409" r:id="rId3"/>
    <p:sldId id="410" r:id="rId4"/>
  </p:sldIdLst>
  <p:sldSz cx="9144000" cy="6858000" type="screen4x3"/>
  <p:notesSz cx="6815138" cy="99425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FF3300"/>
    <a:srgbClr val="CC0000"/>
    <a:srgbClr val="FF0000"/>
    <a:srgbClr val="DEDEDE"/>
    <a:srgbClr val="FFFF99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379" autoAdjust="0"/>
    <p:restoredTop sz="94635" autoAdjust="0"/>
  </p:normalViewPr>
  <p:slideViewPr>
    <p:cSldViewPr>
      <p:cViewPr varScale="1">
        <p:scale>
          <a:sx n="70" d="100"/>
          <a:sy n="70" d="100"/>
        </p:scale>
        <p:origin x="-11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algn="r"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27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444038"/>
            <a:ext cx="29527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algn="r"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0023D56-5556-40FB-A47A-73F6C9D22F4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991682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2388" y="0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>
            <a:lvl1pPr algn="r"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6125"/>
            <a:ext cx="497046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9038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2388" y="9445625"/>
            <a:ext cx="29527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1" tIns="45706" rIns="91411" bIns="45706" numCol="1" anchor="b" anchorCtr="0" compatLnSpc="1">
            <a:prstTxWarp prst="textNoShape">
              <a:avLst/>
            </a:prstTxWarp>
          </a:bodyPr>
          <a:lstStyle>
            <a:lvl1pPr algn="r" eaLnBrk="1" fontAlgn="base" hangingPunct="1">
              <a:defRPr sz="1100" b="0">
                <a:effectLst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8B27FBF-7C86-44C0-BF68-14B98BAA95F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592840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2539"/>
          <p:cNvPicPr>
            <a:picLocks noChangeAspect="1" noChangeArrowheads="1"/>
          </p:cNvPicPr>
          <p:nvPr/>
        </p:nvPicPr>
        <p:blipFill>
          <a:blip r:embed="rId2"/>
          <a:srcRect l="1697" t="2324" r="1868" b="829"/>
          <a:stretch>
            <a:fillRect/>
          </a:stretch>
        </p:blipFill>
        <p:spPr bwMode="auto">
          <a:xfrm>
            <a:off x="-50800" y="-17463"/>
            <a:ext cx="9197975" cy="69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42910" y="3143248"/>
            <a:ext cx="7560000" cy="1080000"/>
          </a:xfrm>
        </p:spPr>
        <p:txBody>
          <a:bodyPr/>
          <a:lstStyle>
            <a:lvl1pPr>
              <a:defRPr b="1">
                <a:solidFill>
                  <a:srgbClr val="CC99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 smtClean="0"/>
              <a:t>单击此处输入实验名称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67022" y="5786454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大学物理实验教学中心</a:t>
            </a:r>
            <a:endParaRPr lang="zh-CN" altLang="en-US" sz="2400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2670" y="5072074"/>
            <a:ext cx="273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fld id="{E61C321C-DB2B-48C3-849D-17B756203CA7}" type="datetime3">
              <a:rPr lang="zh-CN" altLang="en-US" sz="20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pPr eaLnBrk="1" hangingPunct="1">
                <a:spcBef>
                  <a:spcPct val="50000"/>
                </a:spcBef>
                <a:defRPr/>
              </a:pPr>
              <a:t>2016年9月8日星期四</a:t>
            </a:fld>
            <a:endParaRPr lang="en-US" altLang="zh-CN" sz="20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3311"/>
          <p:cNvPicPr>
            <a:picLocks noChangeAspect="1" noChangeArrowheads="1"/>
          </p:cNvPicPr>
          <p:nvPr/>
        </p:nvPicPr>
        <p:blipFill>
          <a:blip r:embed="rId2"/>
          <a:srcRect l="2504" t="1140" r="1160" b="926"/>
          <a:stretch>
            <a:fillRect/>
          </a:stretch>
        </p:blipFill>
        <p:spPr bwMode="auto">
          <a:xfrm>
            <a:off x="-32" y="0"/>
            <a:ext cx="9190038" cy="6834188"/>
          </a:xfrm>
          <a:prstGeom prst="rect">
            <a:avLst/>
          </a:prstGeom>
          <a:solidFill>
            <a:srgbClr val="FF6600">
              <a:alpha val="75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32" y="650808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《</a:t>
            </a:r>
            <a:r>
              <a:rPr lang="zh-CN" altLang="en-US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大学物理实验</a:t>
            </a:r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》</a:t>
            </a:r>
            <a:endParaRPr lang="zh-CN" altLang="en-US" sz="1800" b="1" dirty="0">
              <a:solidFill>
                <a:schemeClr val="accent3">
                  <a:lumMod val="50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6443" y="650044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lang="zh-CN" altLang="en-US" sz="2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zh-CN" altLang="en-US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3311"/>
          <p:cNvPicPr>
            <a:picLocks noChangeAspect="1" noChangeArrowheads="1"/>
          </p:cNvPicPr>
          <p:nvPr/>
        </p:nvPicPr>
        <p:blipFill>
          <a:blip r:embed="rId2"/>
          <a:srcRect l="2504" t="1140" r="1160" b="926"/>
          <a:stretch>
            <a:fillRect/>
          </a:stretch>
        </p:blipFill>
        <p:spPr bwMode="auto">
          <a:xfrm>
            <a:off x="-32" y="0"/>
            <a:ext cx="9190038" cy="6834188"/>
          </a:xfrm>
          <a:prstGeom prst="rect">
            <a:avLst/>
          </a:prstGeom>
          <a:solidFill>
            <a:srgbClr val="FF6600">
              <a:alpha val="75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32" y="650808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《</a:t>
            </a:r>
            <a:r>
              <a:rPr lang="zh-CN" altLang="en-US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大学物理实验</a:t>
            </a:r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》</a:t>
            </a:r>
            <a:endParaRPr lang="zh-CN" altLang="en-US" sz="1800" b="1" dirty="0">
              <a:solidFill>
                <a:schemeClr val="accent3">
                  <a:lumMod val="50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6443" y="650044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lang="zh-CN" altLang="en-US" sz="2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zh-CN" altLang="en-US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3311"/>
          <p:cNvPicPr>
            <a:picLocks noChangeAspect="1" noChangeArrowheads="1"/>
          </p:cNvPicPr>
          <p:nvPr/>
        </p:nvPicPr>
        <p:blipFill>
          <a:blip r:embed="rId2"/>
          <a:srcRect l="2504" t="1140" r="1160" b="926"/>
          <a:stretch>
            <a:fillRect/>
          </a:stretch>
        </p:blipFill>
        <p:spPr bwMode="auto">
          <a:xfrm>
            <a:off x="-32" y="0"/>
            <a:ext cx="9190038" cy="6834188"/>
          </a:xfrm>
          <a:prstGeom prst="rect">
            <a:avLst/>
          </a:prstGeom>
          <a:solidFill>
            <a:srgbClr val="FF6600">
              <a:alpha val="75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32" y="650808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《</a:t>
            </a:r>
            <a:r>
              <a:rPr lang="zh-CN" altLang="en-US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大学物理实验</a:t>
            </a:r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》</a:t>
            </a:r>
            <a:endParaRPr lang="zh-CN" altLang="en-US" sz="1800" b="1" dirty="0">
              <a:solidFill>
                <a:schemeClr val="accent3">
                  <a:lumMod val="50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6443" y="650044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lang="zh-CN" altLang="en-US" sz="2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zh-CN" altLang="en-US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80" r:id="rId3"/>
    <p:sldLayoutId id="2147483681" r:id="rId4"/>
  </p:sldLayoutIdLst>
  <p:transition>
    <p:push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726776" y="3143248"/>
            <a:ext cx="7560000" cy="108000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C000"/>
                </a:solidFill>
              </a:rPr>
              <a:t>导热系数的测量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60363" y="1080000"/>
            <a:ext cx="17224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课后作业：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0000" y="1944000"/>
            <a:ext cx="109855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说明：</a:t>
            </a: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1079500" y="1548000"/>
            <a:ext cx="5868000" cy="400110"/>
          </a:xfrm>
          <a:prstGeom prst="rect">
            <a:avLst/>
          </a:prstGeom>
          <a:solidFill>
            <a:srgbClr val="F2DCDB"/>
          </a:solidFill>
          <a:ln w="9525">
            <a:noFill/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solidFill>
                  <a:srgbClr val="0000FF"/>
                </a:solidFill>
                <a:latin typeface="+mn-ea"/>
                <a:ea typeface="+mn-ea"/>
              </a:rPr>
              <a:t>四、数据处理要求；五、思考题；实验总结</a:t>
            </a:r>
            <a:endParaRPr lang="zh-CN" altLang="en-US" sz="2000" b="1" dirty="0">
              <a:solidFill>
                <a:srgbClr val="0000FF"/>
              </a:solidFill>
              <a:latin typeface="+mn-ea"/>
              <a:ea typeface="+mn-ea"/>
            </a:endParaRPr>
          </a:p>
        </p:txBody>
      </p:sp>
      <p:sp>
        <p:nvSpPr>
          <p:cNvPr id="17" name="TextBox 7"/>
          <p:cNvSpPr txBox="1">
            <a:spLocks noChangeArrowheads="1"/>
          </p:cNvSpPr>
          <p:nvPr/>
        </p:nvSpPr>
        <p:spPr bwMode="auto">
          <a:xfrm>
            <a:off x="539749" y="2340000"/>
            <a:ext cx="8460000" cy="283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>
              <a:lnSpc>
                <a:spcPct val="110000"/>
              </a:lnSpc>
            </a:pPr>
            <a:r>
              <a:rPr lang="en-US" altLang="zh-CN" sz="1800" b="1" dirty="0"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、数据处理的计算过程请写在报告纸的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第</a:t>
            </a:r>
            <a:r>
              <a:rPr lang="en-US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页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endParaRPr lang="en-US" altLang="zh-CN" sz="1800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0">
              <a:lnSpc>
                <a:spcPct val="110000"/>
              </a:lnSpc>
            </a:pPr>
            <a:r>
              <a:rPr lang="en-US" altLang="zh-CN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       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注意：</a:t>
            </a:r>
            <a:r>
              <a:rPr lang="zh-CN" altLang="zh-CN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计算步骤应详细，</a:t>
            </a:r>
            <a:r>
              <a:rPr lang="zh-CN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每一步</a:t>
            </a:r>
            <a:r>
              <a:rPr lang="zh-CN" altLang="zh-CN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都要有</a:t>
            </a:r>
            <a:r>
              <a:rPr lang="zh-CN" altLang="zh-CN" sz="18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原始公式，数据代入过程和</a:t>
            </a:r>
            <a:r>
              <a:rPr lang="zh-CN" altLang="en-US" sz="18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计算</a:t>
            </a:r>
            <a:r>
              <a:rPr lang="zh-CN" altLang="zh-CN" sz="18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结果</a:t>
            </a:r>
            <a:r>
              <a:rPr lang="zh-CN" alt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zh-CN" altLang="zh-CN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计算结果应包含</a:t>
            </a:r>
            <a:r>
              <a:rPr lang="zh-CN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数值和单位</a:t>
            </a:r>
            <a:r>
              <a:rPr lang="zh-CN" alt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；</a:t>
            </a:r>
            <a:r>
              <a:rPr lang="zh-CN" altLang="zh-CN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计算过程中，得出的结果应</a:t>
            </a:r>
            <a:r>
              <a:rPr lang="zh-CN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多取几位有效数字</a:t>
            </a:r>
            <a:r>
              <a:rPr lang="zh-CN" altLang="zh-CN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，在写出标准表达式时，再参照教材进行</a:t>
            </a:r>
            <a:r>
              <a:rPr lang="zh-CN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修约</a:t>
            </a:r>
            <a:r>
              <a:rPr lang="zh-CN" altLang="zh-CN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endParaRPr lang="en-US" altLang="zh-CN" sz="1800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1800" dirty="0" smtClean="0">
                <a:ea typeface="+mn-ea"/>
                <a:cs typeface="Times New Roman" pitchFamily="18" charset="0"/>
              </a:rPr>
              <a:t>2</a:t>
            </a:r>
            <a:r>
              <a:rPr lang="zh-CN" altLang="en-US" sz="1800" dirty="0" smtClean="0">
                <a:ea typeface="+mn-ea"/>
                <a:cs typeface="Times New Roman" pitchFamily="18" charset="0"/>
              </a:rPr>
              <a:t>、画图时注意</a:t>
            </a:r>
            <a:r>
              <a:rPr lang="zh-CN" altLang="en-US" sz="1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横坐标为时间</a:t>
            </a:r>
            <a:r>
              <a:rPr lang="en-US" altLang="zh-CN" sz="1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t(s)</a:t>
            </a:r>
            <a:r>
              <a:rPr lang="zh-CN" altLang="en-US" sz="1800" dirty="0" smtClean="0">
                <a:ea typeface="+mn-ea"/>
                <a:cs typeface="Times New Roman" pitchFamily="18" charset="0"/>
              </a:rPr>
              <a:t>，</a:t>
            </a:r>
            <a:r>
              <a:rPr lang="zh-CN" altLang="en-US" sz="1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纵坐标为热电势</a:t>
            </a:r>
            <a:r>
              <a:rPr lang="en-US" altLang="zh-CN" sz="18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V</a:t>
            </a:r>
            <a:r>
              <a:rPr lang="en-US" altLang="zh-CN" sz="1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(</a:t>
            </a:r>
            <a:r>
              <a:rPr lang="en-US" altLang="zh-CN" sz="18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mv</a:t>
            </a:r>
            <a:r>
              <a:rPr lang="en-US" altLang="zh-CN" sz="1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Times New Roman" pitchFamily="18" charset="0"/>
              </a:rPr>
              <a:t>)</a:t>
            </a:r>
            <a:r>
              <a:rPr lang="zh-CN" altLang="en-US" sz="1800" dirty="0" smtClean="0">
                <a:ea typeface="+mn-ea"/>
                <a:cs typeface="Times New Roman" pitchFamily="18" charset="0"/>
              </a:rPr>
              <a:t>。</a:t>
            </a:r>
            <a:endParaRPr lang="en-US" altLang="zh-CN" sz="1800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、思考题均为</a:t>
            </a:r>
            <a:r>
              <a:rPr lang="zh-CN" altLang="en-US" sz="1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问答题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将答案写在报告纸上第</a:t>
            </a:r>
            <a:r>
              <a:rPr lang="en-US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页的“六、思考题解答”处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必须抄题目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endParaRPr lang="en-US" altLang="zh-CN" sz="1800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altLang="zh-CN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、实验总结写在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报告纸上第</a:t>
            </a:r>
            <a:r>
              <a:rPr lang="en-US" altLang="zh-CN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页的“七、实验总结” 处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</a:p>
          <a:p>
            <a:pPr>
              <a:lnSpc>
                <a:spcPct val="110000"/>
              </a:lnSpc>
            </a:pPr>
            <a:r>
              <a:rPr lang="en-US" altLang="zh-CN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5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、书写时请</a:t>
            </a:r>
            <a:r>
              <a:rPr lang="zh-CN" altLang="en-US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整齐、规范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，写在报告纸划好的</a:t>
            </a:r>
            <a:r>
              <a:rPr lang="zh-CN" altLang="en-US" sz="1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横线</a:t>
            </a:r>
            <a:r>
              <a:rPr lang="zh-CN" altLang="en-US" sz="1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上。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0363" y="5040000"/>
            <a:ext cx="109855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上交：</a:t>
            </a:r>
          </a:p>
        </p:txBody>
      </p:sp>
      <p:sp>
        <p:nvSpPr>
          <p:cNvPr id="19" name="矩形 18"/>
          <p:cNvSpPr/>
          <p:nvPr/>
        </p:nvSpPr>
        <p:spPr>
          <a:xfrm>
            <a:off x="540000" y="5472000"/>
            <a:ext cx="82468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      请班委将作业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收齐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zh-CN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数据表格要附在其中一并上交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），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按照学号顺序排列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，在做完实验后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三天内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，交到四楼走廊标有“</a:t>
            </a:r>
            <a:r>
              <a:rPr lang="en-US" altLang="zh-CN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312</a:t>
            </a:r>
            <a:r>
              <a:rPr lang="zh-CN" altLang="en-US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导热系数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”的柜子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8715404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福建农林大学最新ppt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12754</TotalTime>
  <Words>225</Words>
  <Application>Microsoft Office PowerPoint</Application>
  <PresentationFormat>全屏显示(4:3)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福建农林大学最新ppt模板</vt:lpstr>
      <vt:lpstr>导热系数的测量</vt:lpstr>
      <vt:lpstr>幻灯片 2</vt:lpstr>
      <vt:lpstr>幻灯片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shuo</dc:creator>
  <cp:lastModifiedBy>lenovo</cp:lastModifiedBy>
  <cp:revision>645</cp:revision>
  <dcterms:created xsi:type="dcterms:W3CDTF">2004-11-09T01:36:37Z</dcterms:created>
  <dcterms:modified xsi:type="dcterms:W3CDTF">2016-09-08T05:36:59Z</dcterms:modified>
</cp:coreProperties>
</file>