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4"/>
  </p:notesMasterIdLst>
  <p:handoutMasterIdLst>
    <p:handoutMasterId r:id="rId5"/>
  </p:handoutMasterIdLst>
  <p:sldIdLst>
    <p:sldId id="258" r:id="rId2"/>
    <p:sldId id="435" r:id="rId3"/>
  </p:sldIdLst>
  <p:sldSz cx="9144000" cy="6858000" type="screen4x3"/>
  <p:notesSz cx="6815138" cy="99425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FFFFFF"/>
    <a:srgbClr val="FF3300"/>
    <a:srgbClr val="CC0000"/>
    <a:srgbClr val="DEDEDE"/>
    <a:srgbClr val="FFFF99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379" autoAdjust="0"/>
    <p:restoredTop sz="94683" autoAdjust="0"/>
  </p:normalViewPr>
  <p:slideViewPr>
    <p:cSldViewPr>
      <p:cViewPr varScale="1">
        <p:scale>
          <a:sx n="89" d="100"/>
          <a:sy n="89" d="100"/>
        </p:scale>
        <p:origin x="-9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27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0023D56-5556-40FB-A47A-73F6C9D22F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991682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2388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6125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9038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2388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8B27FBF-7C86-44C0-BF68-14B98BAA95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92840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2014年9月9日星期二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973570429"/>
      </p:ext>
    </p:extLst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ransition>
    <p:push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869652" y="3143248"/>
            <a:ext cx="7560000" cy="108000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RLC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交流电路特性的研究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60000" y="1080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0000" y="19800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14" name="矩形 13"/>
          <p:cNvSpPr/>
          <p:nvPr/>
        </p:nvSpPr>
        <p:spPr>
          <a:xfrm>
            <a:off x="1080000" y="1584000"/>
            <a:ext cx="5862502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  <a:latin typeface="+mn-ea"/>
                <a:ea typeface="+mn-ea"/>
              </a:rPr>
              <a:t>数据表格：三、数据处理；四、思考题；实验总结</a:t>
            </a:r>
            <a:endParaRPr lang="zh-CN" altLang="en-US" sz="2000" b="1" dirty="0"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0000" y="50400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7" name="矩形 16"/>
          <p:cNvSpPr/>
          <p:nvPr/>
        </p:nvSpPr>
        <p:spPr>
          <a:xfrm>
            <a:off x="540000" y="5472000"/>
            <a:ext cx="81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407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交流电路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的柜子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750" y="2397634"/>
            <a:ext cx="8280000" cy="27515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800" b="1" dirty="0">
                <a:ea typeface="+mn-ea"/>
                <a:cs typeface="Times New Roman" pitchFamily="18" charset="0"/>
              </a:rPr>
              <a:t>1</a:t>
            </a:r>
            <a:r>
              <a:rPr lang="zh-CN" altLang="en-US" sz="1800" b="1" dirty="0">
                <a:ea typeface="+mn-ea"/>
                <a:cs typeface="Times New Roman" pitchFamily="18" charset="0"/>
              </a:rPr>
              <a:t>、数据处理中的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作图</a:t>
            </a:r>
            <a:r>
              <a:rPr lang="zh-CN" altLang="en-US" sz="1800" b="1" dirty="0">
                <a:ea typeface="+mn-ea"/>
                <a:cs typeface="Times New Roman" pitchFamily="18" charset="0"/>
              </a:rPr>
              <a:t>部分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，</a:t>
            </a:r>
            <a:r>
              <a:rPr lang="zh-CN" altLang="en-US" sz="1800" b="1" dirty="0">
                <a:ea typeface="+mn-ea"/>
                <a:cs typeface="Times New Roman" pitchFamily="18" charset="0"/>
              </a:rPr>
              <a:t>注意：</a:t>
            </a:r>
            <a:r>
              <a:rPr lang="en-US" altLang="zh-CN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(1) </a:t>
            </a:r>
            <a:r>
              <a:rPr lang="zh-CN" altLang="en-US" sz="1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在</a:t>
            </a:r>
            <a:r>
              <a:rPr lang="zh-CN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直角坐标纸</a:t>
            </a:r>
            <a:r>
              <a:rPr lang="zh-CN" altLang="en-US" sz="1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上用铅笔作图</a:t>
            </a:r>
            <a:r>
              <a:rPr lang="en-US" altLang="zh-CN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;</a:t>
            </a:r>
            <a:r>
              <a:rPr lang="zh-CN" alt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 </a:t>
            </a:r>
            <a:r>
              <a:rPr lang="en-US" altLang="zh-CN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(2) </a:t>
            </a:r>
            <a:r>
              <a:rPr lang="zh-CN" altLang="en-US" sz="1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用“</a:t>
            </a:r>
            <a:r>
              <a:rPr lang="en-US" altLang="zh-CN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×</a:t>
            </a:r>
            <a:r>
              <a:rPr lang="zh-CN" altLang="en-US" sz="1800" b="1" dirty="0">
                <a:solidFill>
                  <a:srgbClr val="00B050"/>
                </a:solidFill>
                <a:ea typeface="+mn-ea"/>
                <a:cs typeface="Times New Roman" pitchFamily="18" charset="0"/>
              </a:rPr>
              <a:t>”</a:t>
            </a:r>
            <a:r>
              <a:rPr lang="zh-CN" altLang="en-US" sz="1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描点</a:t>
            </a:r>
            <a:r>
              <a:rPr lang="en-US" altLang="zh-CN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; (3) </a:t>
            </a:r>
            <a:r>
              <a:rPr lang="zh-CN" alt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选择</a:t>
            </a:r>
            <a:r>
              <a:rPr lang="zh-CN" altLang="en-US" sz="1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合适的坐标分度值</a:t>
            </a:r>
            <a:r>
              <a:rPr lang="zh-CN" alt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，在坐标轴上</a:t>
            </a:r>
            <a:r>
              <a:rPr lang="zh-CN" altLang="en-US" sz="1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标明名称单位，再按顺序标出坐标轴整分格上的量值，使图形充满全部坐标纸</a:t>
            </a:r>
            <a:r>
              <a:rPr lang="zh-CN" alt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。</a:t>
            </a:r>
            <a:endParaRPr lang="en-US" altLang="zh-CN" sz="1800" b="1" dirty="0" smtClean="0">
              <a:effectLst>
                <a:outerShdw blurRad="38100" dist="38100" dir="2700000" algn="tl">
                  <a:srgbClr val="C0C0C0"/>
                </a:outerShdw>
              </a:effectLst>
              <a:ea typeface="+mn-ea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2</a:t>
            </a:r>
            <a:r>
              <a:rPr lang="zh-CN" alt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、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数据处理中的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计算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部分</a:t>
            </a:r>
            <a:r>
              <a:rPr lang="zh-CN" altLang="en-US" sz="1800" b="1" dirty="0">
                <a:ea typeface="+mn-ea"/>
                <a:cs typeface="Times New Roman" pitchFamily="18" charset="0"/>
              </a:rPr>
              <a:t>写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在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报告纸的第</a:t>
            </a: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3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页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，要写出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详细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的计算步骤。</a:t>
            </a:r>
            <a:endParaRPr lang="zh-CN" altLang="en-US" sz="1800" b="1" dirty="0">
              <a:ea typeface="+mn-ea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1800" b="1" dirty="0" smtClean="0">
                <a:ea typeface="+mn-ea"/>
                <a:cs typeface="Times New Roman" pitchFamily="18" charset="0"/>
              </a:rPr>
              <a:t>3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、</a:t>
            </a:r>
            <a:r>
              <a:rPr lang="zh-CN" altLang="en-US" sz="1800" b="1" dirty="0">
                <a:ea typeface="+mn-ea"/>
                <a:cs typeface="Times New Roman" pitchFamily="18" charset="0"/>
              </a:rPr>
              <a:t>思考题写在</a:t>
            </a:r>
            <a:r>
              <a:rPr lang="zh-CN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报告纸上第</a:t>
            </a:r>
            <a:r>
              <a:rPr lang="en-US" altLang="zh-CN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4</a:t>
            </a:r>
            <a:r>
              <a:rPr lang="zh-CN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页的“六、思考题解答”处</a:t>
            </a:r>
            <a:r>
              <a:rPr lang="zh-CN" altLang="en-US" sz="1800" b="1" dirty="0">
                <a:ea typeface="+mn-ea"/>
                <a:cs typeface="Times New Roman" pitchFamily="18" charset="0"/>
              </a:rPr>
              <a:t>，</a:t>
            </a:r>
            <a:r>
              <a:rPr lang="zh-CN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必须</a:t>
            </a:r>
            <a:r>
              <a:rPr lang="zh-CN" altLang="en-US" sz="1800" b="1" dirty="0">
                <a:ea typeface="+mn-ea"/>
                <a:cs typeface="Times New Roman" pitchFamily="18" charset="0"/>
              </a:rPr>
              <a:t>抄题目。</a:t>
            </a:r>
            <a:endParaRPr lang="en-US" altLang="zh-CN" sz="1800" b="1" dirty="0">
              <a:ea typeface="+mn-ea"/>
              <a:cs typeface="Times New Roman" pitchFamily="18" charset="0"/>
            </a:endParaRPr>
          </a:p>
          <a:p>
            <a:pPr fontAlgn="t">
              <a:lnSpc>
                <a:spcPct val="120000"/>
              </a:lnSpc>
            </a:pPr>
            <a:r>
              <a:rPr lang="en-US" altLang="zh-CN" sz="1800" b="1" dirty="0" smtClean="0">
                <a:ea typeface="+mn-ea"/>
                <a:cs typeface="Times New Roman" pitchFamily="18" charset="0"/>
              </a:rPr>
              <a:t>4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、</a:t>
            </a:r>
            <a:r>
              <a:rPr lang="zh-CN" altLang="en-US" sz="1800" b="1" dirty="0">
                <a:ea typeface="+mn-ea"/>
                <a:cs typeface="Times New Roman" pitchFamily="18" charset="0"/>
              </a:rPr>
              <a:t>实验总结写在</a:t>
            </a:r>
            <a:r>
              <a:rPr lang="zh-CN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报告纸上第</a:t>
            </a:r>
            <a:r>
              <a:rPr lang="en-US" altLang="zh-CN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4</a:t>
            </a:r>
            <a:r>
              <a:rPr lang="zh-CN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页的“七、实验总结” 处</a:t>
            </a:r>
            <a:r>
              <a:rPr lang="zh-CN" altLang="en-US" sz="1800" b="1" dirty="0">
                <a:ea typeface="+mn-ea"/>
                <a:cs typeface="Times New Roman" pitchFamily="18" charset="0"/>
              </a:rPr>
              <a:t>；提示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：</a:t>
            </a:r>
            <a:r>
              <a:rPr lang="en-US" altLang="zh-CN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(</a:t>
            </a:r>
            <a:r>
              <a:rPr lang="en-US" altLang="zh-CN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1) </a:t>
            </a:r>
            <a:r>
              <a:rPr lang="zh-CN" alt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总结</a:t>
            </a:r>
            <a:r>
              <a:rPr lang="zh-CN" alt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串联与</a:t>
            </a:r>
            <a:r>
              <a:rPr lang="zh-CN" alt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并联电路的谐振特性</a:t>
            </a:r>
            <a:r>
              <a:rPr lang="zh-CN" alt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  <a:sym typeface="Wingdings" pitchFamily="2" charset="2"/>
              </a:rPr>
              <a:t>；</a:t>
            </a:r>
            <a:r>
              <a:rPr lang="en-US" altLang="zh-CN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(2) </a:t>
            </a:r>
            <a:r>
              <a:rPr lang="zh-CN" altLang="zh-CN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对本次实验教学视频及课堂实验过程的意见和建议</a:t>
            </a:r>
            <a:r>
              <a:rPr lang="zh-CN" alt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。</a:t>
            </a:r>
          </a:p>
          <a:p>
            <a:pPr>
              <a:lnSpc>
                <a:spcPct val="120000"/>
              </a:lnSpc>
            </a:pPr>
            <a:r>
              <a:rPr lang="en-US" altLang="zh-CN" sz="1800" b="1" dirty="0" smtClean="0">
                <a:ea typeface="+mn-ea"/>
                <a:cs typeface="Times New Roman" pitchFamily="18" charset="0"/>
              </a:rPr>
              <a:t>5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、</a:t>
            </a:r>
            <a:r>
              <a:rPr lang="zh-CN" altLang="en-US" sz="1800" b="1" dirty="0">
                <a:ea typeface="+mn-ea"/>
                <a:cs typeface="Times New Roman" pitchFamily="18" charset="0"/>
              </a:rPr>
              <a:t>书写时请</a:t>
            </a:r>
            <a:r>
              <a:rPr lang="zh-CN" altLang="en-US" sz="18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整齐、规范</a:t>
            </a:r>
            <a:r>
              <a:rPr lang="zh-CN" altLang="en-US" sz="1800" b="1" dirty="0">
                <a:ea typeface="+mn-ea"/>
                <a:cs typeface="Times New Roman" pitchFamily="18" charset="0"/>
              </a:rPr>
              <a:t>，写在报告纸划好的</a:t>
            </a:r>
            <a:r>
              <a:rPr lang="zh-CN" altLang="en-US" sz="18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横线</a:t>
            </a:r>
            <a:r>
              <a:rPr lang="zh-CN" altLang="en-US" sz="1800" b="1" dirty="0">
                <a:ea typeface="+mn-ea"/>
                <a:cs typeface="Times New Roman" pitchFamily="18" charset="0"/>
              </a:rPr>
              <a:t>上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。</a:t>
            </a:r>
            <a:endParaRPr lang="en-US" altLang="zh-CN" sz="1800" b="1" dirty="0" smtClean="0"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12026</TotalTime>
  <Words>254</Words>
  <Application>Microsoft Office PowerPoint</Application>
  <PresentationFormat>全屏显示(4:3)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RLC交流电路特性的研究</vt:lpstr>
      <vt:lpstr>幻灯片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shuo</dc:creator>
  <cp:lastModifiedBy>dreamsummit</cp:lastModifiedBy>
  <cp:revision>648</cp:revision>
  <dcterms:created xsi:type="dcterms:W3CDTF">2004-11-09T01:36:37Z</dcterms:created>
  <dcterms:modified xsi:type="dcterms:W3CDTF">2014-09-09T04:41:09Z</dcterms:modified>
</cp:coreProperties>
</file>